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6" r:id="rId7"/>
    <p:sldId id="264" r:id="rId8"/>
    <p:sldId id="260" r:id="rId9"/>
    <p:sldId id="261" r:id="rId10"/>
    <p:sldId id="263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7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3" autoAdjust="0"/>
    <p:restoredTop sz="94660"/>
  </p:normalViewPr>
  <p:slideViewPr>
    <p:cSldViewPr snapToGrid="0">
      <p:cViewPr varScale="1">
        <p:scale>
          <a:sx n="92" d="100"/>
          <a:sy n="92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1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9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6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9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4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3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1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0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1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4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91E98-8B2B-4453-B532-83AA4807F0CC}" type="datetimeFigureOut">
              <a:rPr lang="en-US" smtClean="0"/>
              <a:t>28-Jul-21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4B7E1-F061-4AA3-9BE1-16ACABDA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5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3255" y="2644170"/>
            <a:ext cx="6525491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CONCURRENCY CONTROL </a:t>
            </a:r>
          </a:p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IN </a:t>
            </a:r>
          </a:p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TRANASACTION MANAGEMENT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8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1215736"/>
            <a:ext cx="7055641" cy="3447121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088" y="1215736"/>
            <a:ext cx="3768931" cy="325632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66473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656" y="2205276"/>
            <a:ext cx="5647051" cy="35488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3562" y="186266"/>
            <a:ext cx="11104419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>
                <a:solidFill>
                  <a:srgbClr val="00B050"/>
                </a:solidFill>
              </a:rPr>
              <a:t>Phantom Read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 transaction TI may read a set of rows from a table, perhaps based on some condition specified in the SQL WHERE-clause. Now suppose that a transaction </a:t>
            </a:r>
            <a:r>
              <a:rPr lang="en-US" dirty="0" err="1" smtClean="0"/>
              <a:t>Tz</a:t>
            </a:r>
            <a:r>
              <a:rPr lang="en-US" dirty="0" smtClean="0"/>
              <a:t> inserts a new row that also satisfies the WHERE-clause condition used in TI , into the table used by TI' If TI is repeated, then TI will see a phantom, a row that previously did not 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2645" y="571500"/>
            <a:ext cx="7450282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solidFill>
                  <a:srgbClr val="00B050"/>
                </a:solidFill>
              </a:rPr>
              <a:t>CONCURRENCY CONTROL TECHNIQUES</a:t>
            </a:r>
            <a:endParaRPr lang="en-US" sz="2400" b="1" u="sng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2645" y="1246909"/>
            <a:ext cx="7450282" cy="21698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Locks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Binary Locks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Shared/Exclusive locks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2 – Phase Locking protocol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Time-stamp Ordering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3291" y="384464"/>
            <a:ext cx="3865418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1.LOCKS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00991" y="1405281"/>
            <a:ext cx="10190018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: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lock </a:t>
            </a:r>
            <a:r>
              <a:rPr lang="en-US" dirty="0" smtClean="0"/>
              <a:t>is a variable associated with a data item that describes the status of the item with respect to possible operations that can be applied to 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Generally, </a:t>
            </a:r>
            <a:r>
              <a:rPr lang="en-US" dirty="0" smtClean="0">
                <a:solidFill>
                  <a:srgbClr val="FF0000"/>
                </a:solidFill>
              </a:rPr>
              <a:t>there is one lock for each data item </a:t>
            </a:r>
            <a:r>
              <a:rPr lang="en-US" dirty="0" smtClean="0"/>
              <a:t>in the database.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Locks are used as a means of </a:t>
            </a:r>
            <a:r>
              <a:rPr lang="en-US" dirty="0" smtClean="0">
                <a:solidFill>
                  <a:srgbClr val="FF0000"/>
                </a:solidFill>
              </a:rPr>
              <a:t>synchronizing the access by concurrent transactions </a:t>
            </a:r>
            <a:r>
              <a:rPr lang="en-US" dirty="0" smtClean="0"/>
              <a:t>to the </a:t>
            </a:r>
            <a:r>
              <a:rPr lang="en-US" dirty="0" smtClean="0">
                <a:solidFill>
                  <a:srgbClr val="FF0000"/>
                </a:solidFill>
              </a:rPr>
              <a:t>database items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00991" y="4002870"/>
            <a:ext cx="10190018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Types of Locks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Binary locks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chemeClr val="tx1"/>
                </a:solidFill>
              </a:rPr>
              <a:t>Shared/Exclusive locks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3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31323" y="1166152"/>
            <a:ext cx="214231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. Binary Locks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87986" y="2042544"/>
            <a:ext cx="11016029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binary lock can have </a:t>
            </a:r>
            <a:r>
              <a:rPr lang="en-US" dirty="0" smtClean="0">
                <a:solidFill>
                  <a:srgbClr val="FF0000"/>
                </a:solidFill>
              </a:rPr>
              <a:t>two states or values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0B0F0"/>
                </a:solidFill>
              </a:rPr>
              <a:t>locked and unlocked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or 1 and 0</a:t>
            </a:r>
            <a:r>
              <a:rPr lang="en-US" dirty="0" smtClean="0"/>
              <a:t>, for simplicity).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distinct lock is associated with each database item X.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If the value of the lock on X is 1, item X cannot be accessed by a database operation that requests the item.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If the value of the lock on X is 0, the item can be accessed when requested.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current value (or state) of the lock associated with item X is LOCK(X).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Two operations, </a:t>
            </a:r>
            <a:r>
              <a:rPr lang="en-US" dirty="0" smtClean="0">
                <a:solidFill>
                  <a:srgbClr val="FF0000"/>
                </a:solidFill>
              </a:rPr>
              <a:t>lock_item </a:t>
            </a:r>
            <a:r>
              <a:rPr lang="en-US" dirty="0" smtClean="0">
                <a:solidFill>
                  <a:schemeClr val="tx1"/>
                </a:solidFill>
              </a:rPr>
              <a:t>and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unlock_item</a:t>
            </a:r>
            <a:r>
              <a:rPr lang="en-US" dirty="0" smtClean="0"/>
              <a:t>, are used with binary locking.</a:t>
            </a:r>
          </a:p>
        </p:txBody>
      </p:sp>
    </p:spTree>
    <p:extLst>
      <p:ext uri="{BB962C8B-B14F-4D97-AF65-F5344CB8AC3E}">
        <p14:creationId xmlns:p14="http://schemas.microsoft.com/office/powerpoint/2010/main" val="8059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42655" y="2991812"/>
            <a:ext cx="8506691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Lock_tem</a:t>
            </a:r>
            <a:r>
              <a:rPr lang="en-US" b="1" dirty="0" smtClean="0">
                <a:solidFill>
                  <a:srgbClr val="FF0000"/>
                </a:solidFill>
              </a:rPr>
              <a:t>(X):</a:t>
            </a:r>
          </a:p>
          <a:p>
            <a:r>
              <a:rPr lang="en-US" dirty="0" smtClean="0"/>
              <a:t>B:ifLOCK(X)=O (* item is unlocked *)</a:t>
            </a:r>
          </a:p>
          <a:p>
            <a:r>
              <a:rPr lang="en-US" dirty="0" smtClean="0"/>
              <a:t>	then LOCK(X)</a:t>
            </a:r>
            <a:r>
              <a:rPr lang="en-US" dirty="0" smtClean="0">
                <a:sym typeface="Wingdings" panose="05000000000000000000" pitchFamily="2" charset="2"/>
              </a:rPr>
              <a:t></a:t>
            </a:r>
            <a:r>
              <a:rPr lang="en-US" dirty="0" smtClean="0"/>
              <a:t>1 (*lock the item*)</a:t>
            </a:r>
          </a:p>
          <a:p>
            <a:r>
              <a:rPr lang="en-US" dirty="0" smtClean="0"/>
              <a:t>Else</a:t>
            </a:r>
          </a:p>
          <a:p>
            <a:r>
              <a:rPr lang="en-US" dirty="0"/>
              <a:t>	</a:t>
            </a:r>
            <a:r>
              <a:rPr lang="en-US" dirty="0" smtClean="0"/>
              <a:t>begin</a:t>
            </a:r>
          </a:p>
          <a:p>
            <a:r>
              <a:rPr lang="en-US" dirty="0" smtClean="0"/>
              <a:t>	wait (until lock(X)=O and the lock manager wakes up the transaction);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Goto</a:t>
            </a:r>
            <a:r>
              <a:rPr lang="en-US" dirty="0" smtClean="0"/>
              <a:t> B</a:t>
            </a:r>
          </a:p>
          <a:p>
            <a:r>
              <a:rPr lang="en-US" dirty="0" smtClean="0"/>
              <a:t>end;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04" y="846435"/>
            <a:ext cx="11077392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1545" y="678056"/>
            <a:ext cx="9971810" cy="13388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unlock_item</a:t>
            </a:r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When the transaction is through using the item, it issues an un1ock_item(X) operation, which sets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LOCK(X) to 0 (unlocks the item) so that X may be accessed by other transactions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81545" y="2870400"/>
            <a:ext cx="9971810" cy="13388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 smtClean="0">
                <a:solidFill>
                  <a:srgbClr val="FF0000"/>
                </a:solidFill>
              </a:rPr>
              <a:t>unlock_item</a:t>
            </a:r>
            <a:r>
              <a:rPr lang="en-US" b="1" dirty="0" smtClean="0">
                <a:solidFill>
                  <a:srgbClr val="FF0000"/>
                </a:solidFill>
              </a:rPr>
              <a:t> (X):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LOCK (X)</a:t>
            </a:r>
            <a:r>
              <a:rPr lang="en-US" dirty="0" smtClean="0">
                <a:sym typeface="Wingdings" panose="05000000000000000000" pitchFamily="2" charset="2"/>
              </a:rPr>
              <a:t></a:t>
            </a:r>
            <a:r>
              <a:rPr lang="en-US" dirty="0" smtClean="0"/>
              <a:t>O; (* unlock the item*)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If any transactions are waiting then wakeup one of the waiting transactions;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81544" y="4739578"/>
            <a:ext cx="997181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</a:rPr>
              <a:t>Hence, a binary lock enforces </a:t>
            </a:r>
            <a:r>
              <a:rPr lang="en-US" dirty="0" smtClean="0">
                <a:solidFill>
                  <a:srgbClr val="FF0000"/>
                </a:solidFill>
              </a:rPr>
              <a:t>mutual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exclusion</a:t>
            </a:r>
            <a:r>
              <a:rPr lang="en-US" dirty="0" smtClean="0">
                <a:solidFill>
                  <a:schemeClr val="accent1"/>
                </a:solidFill>
              </a:rPr>
              <a:t> on the data item.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537" y="179568"/>
            <a:ext cx="11613572" cy="300082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Binary lock can be implemented easily using a </a:t>
            </a:r>
            <a:r>
              <a:rPr lang="en-US" dirty="0" smtClean="0">
                <a:solidFill>
                  <a:srgbClr val="FF0000"/>
                </a:solidFill>
              </a:rPr>
              <a:t>binary valued variable, LOCK, associated with each data item X </a:t>
            </a:r>
            <a:r>
              <a:rPr lang="en-US" dirty="0" smtClean="0"/>
              <a:t>in the database.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Each lock can be a record with three fields: </a:t>
            </a:r>
            <a:r>
              <a:rPr lang="en-US" b="1" dirty="0" smtClean="0">
                <a:solidFill>
                  <a:srgbClr val="FF0000"/>
                </a:solidFill>
              </a:rPr>
              <a:t>&lt;data item name, LOCK, locking transaction&gt; </a:t>
            </a:r>
            <a:r>
              <a:rPr lang="en-US" dirty="0" smtClean="0"/>
              <a:t>plus a queue for transactions that are waiting to access the item.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system needs to maintain only these records for the items that are currently locked in a lock table.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Items not in the lock table are considered to be unlocked.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DBMS </a:t>
            </a:r>
            <a:r>
              <a:rPr lang="en-US" dirty="0" smtClean="0">
                <a:solidFill>
                  <a:srgbClr val="FF0000"/>
                </a:solidFill>
              </a:rPr>
              <a:t>lock manager subsystem </a:t>
            </a:r>
            <a:r>
              <a:rPr lang="en-US" dirty="0" smtClean="0"/>
              <a:t>keep track of and control access to locks.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7537" y="3325861"/>
            <a:ext cx="11613572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00B050"/>
                </a:solidFill>
              </a:rPr>
              <a:t>If the simple binary locking scheme described here is used, every transaction must obey the following rules: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1. A transaction T must issue the operation </a:t>
            </a:r>
            <a:r>
              <a:rPr lang="en-US" dirty="0" err="1" smtClean="0"/>
              <a:t>lock_i</a:t>
            </a:r>
            <a:r>
              <a:rPr lang="en-US" dirty="0" smtClean="0"/>
              <a:t> tem(X) before any </a:t>
            </a:r>
            <a:r>
              <a:rPr lang="en-US" dirty="0" err="1" smtClean="0"/>
              <a:t>read_i</a:t>
            </a:r>
            <a:r>
              <a:rPr lang="en-US" dirty="0" smtClean="0"/>
              <a:t> tem(X) or </a:t>
            </a:r>
            <a:r>
              <a:rPr lang="en-US" dirty="0" err="1" smtClean="0"/>
              <a:t>write_item</a:t>
            </a:r>
            <a:r>
              <a:rPr lang="en-US" dirty="0" smtClean="0"/>
              <a:t>(X) operations are performed in T.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2. A transaction T must issue the operation </a:t>
            </a:r>
            <a:r>
              <a:rPr lang="en-US" dirty="0" err="1" smtClean="0"/>
              <a:t>unl</a:t>
            </a:r>
            <a:r>
              <a:rPr lang="en-US" dirty="0" smtClean="0"/>
              <a:t> </a:t>
            </a:r>
            <a:r>
              <a:rPr lang="en-US" dirty="0" err="1" smtClean="0"/>
              <a:t>ock_i</a:t>
            </a:r>
            <a:r>
              <a:rPr lang="en-US" dirty="0" smtClean="0"/>
              <a:t> tem(X) after all </a:t>
            </a:r>
            <a:r>
              <a:rPr lang="en-US" dirty="0" err="1" smtClean="0"/>
              <a:t>read_i</a:t>
            </a:r>
            <a:r>
              <a:rPr lang="en-US" dirty="0" smtClean="0"/>
              <a:t> tem(X) and </a:t>
            </a:r>
            <a:r>
              <a:rPr lang="en-US" dirty="0" err="1" smtClean="0"/>
              <a:t>wri</a:t>
            </a:r>
            <a:r>
              <a:rPr lang="en-US" dirty="0" smtClean="0"/>
              <a:t> </a:t>
            </a:r>
            <a:r>
              <a:rPr lang="en-US" dirty="0" err="1" smtClean="0"/>
              <a:t>te_i</a:t>
            </a:r>
            <a:r>
              <a:rPr lang="en-US" dirty="0" smtClean="0"/>
              <a:t> tem(X) operations are completed in T.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3. A transaction T will not issue a 1ock_i tem(X) operation if it already holds the lock on item X.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4. A transaction T will not issue an </a:t>
            </a:r>
            <a:r>
              <a:rPr lang="en-US" dirty="0" err="1" smtClean="0"/>
              <a:t>unl</a:t>
            </a:r>
            <a:r>
              <a:rPr lang="en-US" dirty="0" smtClean="0"/>
              <a:t> </a:t>
            </a:r>
            <a:r>
              <a:rPr lang="en-US" dirty="0" err="1" smtClean="0"/>
              <a:t>ock_i</a:t>
            </a:r>
            <a:r>
              <a:rPr lang="en-US" dirty="0" smtClean="0"/>
              <a:t> tern(X) operation unless it already holds the lock on item 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9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6820" y="386834"/>
            <a:ext cx="566796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. Shared/Exclusive (or Read/Write) Locks.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47699" y="1083853"/>
            <a:ext cx="10938163" cy="42473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Binary locking scheme is too restrictive for database items, because at most one transaction can hold a lock on a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given item</a:t>
            </a:r>
            <a:r>
              <a:rPr lang="en-US" dirty="0" smtClean="0"/>
              <a:t>. We </a:t>
            </a:r>
            <a:r>
              <a:rPr lang="en-US" dirty="0" smtClean="0">
                <a:solidFill>
                  <a:srgbClr val="FF0000"/>
                </a:solidFill>
              </a:rPr>
              <a:t>should allow several transactions </a:t>
            </a:r>
            <a:r>
              <a:rPr lang="en-US" dirty="0" smtClean="0"/>
              <a:t>to access the same item X </a:t>
            </a:r>
            <a:r>
              <a:rPr lang="en-US" dirty="0" smtClean="0">
                <a:solidFill>
                  <a:srgbClr val="FF0000"/>
                </a:solidFill>
              </a:rPr>
              <a:t>if they all access X for reading purposes</a:t>
            </a:r>
            <a:r>
              <a:rPr lang="en-US" dirty="0" smtClean="0"/>
              <a:t> only.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However, </a:t>
            </a:r>
            <a:r>
              <a:rPr lang="en-US" dirty="0" smtClean="0">
                <a:solidFill>
                  <a:srgbClr val="FF0000"/>
                </a:solidFill>
              </a:rPr>
              <a:t>if a transaction is to write an item X, it must have exclusive access to X</a:t>
            </a:r>
            <a:r>
              <a:rPr lang="en-US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For this purpose, a different type of lock called a </a:t>
            </a:r>
            <a:r>
              <a:rPr lang="en-US" dirty="0" smtClean="0">
                <a:solidFill>
                  <a:srgbClr val="FF0000"/>
                </a:solidFill>
              </a:rPr>
              <a:t>multiple mode lock </a:t>
            </a:r>
            <a:r>
              <a:rPr lang="en-US" dirty="0" smtClean="0"/>
              <a:t>is used.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 this scheme-called shared/exclusive or read/write locks-there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are </a:t>
            </a:r>
            <a:r>
              <a:rPr lang="en-US" b="1" dirty="0" smtClean="0">
                <a:solidFill>
                  <a:srgbClr val="FF0000"/>
                </a:solidFill>
              </a:rPr>
              <a:t>three locking operations: </a:t>
            </a:r>
            <a:r>
              <a:rPr lang="en-US" b="1" dirty="0" err="1" smtClean="0">
                <a:solidFill>
                  <a:srgbClr val="FF0000"/>
                </a:solidFill>
              </a:rPr>
              <a:t>read_lock</a:t>
            </a:r>
            <a:r>
              <a:rPr lang="en-US" b="1" dirty="0" smtClean="0">
                <a:solidFill>
                  <a:srgbClr val="FF0000"/>
                </a:solidFill>
              </a:rPr>
              <a:t>(X), </a:t>
            </a:r>
            <a:r>
              <a:rPr lang="en-US" b="1" dirty="0" err="1" smtClean="0">
                <a:solidFill>
                  <a:srgbClr val="FF0000"/>
                </a:solidFill>
              </a:rPr>
              <a:t>write_lock</a:t>
            </a:r>
            <a:r>
              <a:rPr lang="en-US" b="1" dirty="0" smtClean="0">
                <a:solidFill>
                  <a:srgbClr val="FF0000"/>
                </a:solidFill>
              </a:rPr>
              <a:t>(X), and unlock(X).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For item X, LOCK(X), </a:t>
            </a:r>
            <a:r>
              <a:rPr lang="en-US" dirty="0" smtClean="0">
                <a:solidFill>
                  <a:srgbClr val="FF0000"/>
                </a:solidFill>
              </a:rPr>
              <a:t>now has three possible states: "read-locked," "write locked," or "unlocked."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read-locked item is also called share-locked</a:t>
            </a:r>
            <a:r>
              <a:rPr lang="en-US" dirty="0" smtClean="0"/>
              <a:t>, because other transactions are allowed to read the item.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write-locked item is called exclusive-locked</a:t>
            </a:r>
            <a:r>
              <a:rPr lang="en-US" dirty="0" smtClean="0"/>
              <a:t>, because a </a:t>
            </a:r>
            <a:r>
              <a:rPr lang="en-US" dirty="0" smtClean="0">
                <a:solidFill>
                  <a:srgbClr val="FF0000"/>
                </a:solidFill>
              </a:rPr>
              <a:t>single transaction exclusively holds the lock on the item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4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9264" y="483908"/>
            <a:ext cx="10730346" cy="25853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Each record in the lock table will have four fields: </a:t>
            </a:r>
            <a:r>
              <a:rPr lang="en-US" dirty="0" smtClean="0">
                <a:solidFill>
                  <a:srgbClr val="FF0000"/>
                </a:solidFill>
              </a:rPr>
              <a:t>&lt;data item name, LOCK, </a:t>
            </a:r>
            <a:r>
              <a:rPr lang="en-US" dirty="0" err="1" smtClean="0">
                <a:solidFill>
                  <a:srgbClr val="FF0000"/>
                </a:solidFill>
              </a:rPr>
              <a:t>no_of_reads</a:t>
            </a:r>
            <a:r>
              <a:rPr lang="en-US" dirty="0" smtClean="0">
                <a:solidFill>
                  <a:srgbClr val="FF0000"/>
                </a:solidFill>
              </a:rPr>
              <a:t>, locking transactions&gt;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 smtClean="0">
                <a:solidFill>
                  <a:srgbClr val="FF0000"/>
                </a:solidFill>
              </a:rPr>
              <a:t>LOCK(X)=write-locked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rgbClr val="FF0000"/>
                </a:solidFill>
              </a:rPr>
              <a:t>value of locking transactions is a single transaction </a:t>
            </a:r>
            <a:r>
              <a:rPr lang="en-US" dirty="0" smtClean="0"/>
              <a:t>that holds the exclusive (write) lock on X.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 smtClean="0">
                <a:solidFill>
                  <a:srgbClr val="FF0000"/>
                </a:solidFill>
              </a:rPr>
              <a:t>LOCK(X)=read-locked,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value of locking transactions is a list of one or more transactions </a:t>
            </a:r>
            <a:r>
              <a:rPr lang="en-US" dirty="0" smtClean="0"/>
              <a:t>that hold the shared (read) lock on X.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three operations </a:t>
            </a:r>
            <a:r>
              <a:rPr lang="en-US" dirty="0" err="1" smtClean="0">
                <a:solidFill>
                  <a:srgbClr val="FF0000"/>
                </a:solidFill>
              </a:rPr>
              <a:t>read_lock</a:t>
            </a:r>
            <a:r>
              <a:rPr lang="en-US" dirty="0" smtClean="0">
                <a:solidFill>
                  <a:srgbClr val="FF0000"/>
                </a:solidFill>
              </a:rPr>
              <a:t>(X), </a:t>
            </a:r>
            <a:r>
              <a:rPr lang="en-US" dirty="0" err="1" smtClean="0">
                <a:solidFill>
                  <a:srgbClr val="FF0000"/>
                </a:solidFill>
              </a:rPr>
              <a:t>write_lock</a:t>
            </a:r>
            <a:r>
              <a:rPr lang="en-US" dirty="0" smtClean="0">
                <a:solidFill>
                  <a:srgbClr val="FF0000"/>
                </a:solidFill>
              </a:rPr>
              <a:t>(X), </a:t>
            </a:r>
            <a:r>
              <a:rPr lang="en-US" dirty="0" smtClean="0">
                <a:solidFill>
                  <a:schemeClr val="tx1"/>
                </a:solidFill>
              </a:rPr>
              <a:t>and</a:t>
            </a:r>
            <a:r>
              <a:rPr lang="en-US" dirty="0" smtClean="0">
                <a:solidFill>
                  <a:srgbClr val="FF0000"/>
                </a:solidFill>
              </a:rPr>
              <a:t> unlock(X)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090" y="2029800"/>
            <a:ext cx="6065821" cy="2798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6217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369" y="602674"/>
            <a:ext cx="5240337" cy="29406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245796"/>
            <a:ext cx="5328601" cy="24480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478" y="3870536"/>
            <a:ext cx="4853013" cy="282330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145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0" y="485230"/>
            <a:ext cx="8987874" cy="3183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77" y="3668904"/>
            <a:ext cx="8213887" cy="16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7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62961" y="314097"/>
            <a:ext cx="206607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Conversion of Locks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5037" y="1007008"/>
            <a:ext cx="11316690" cy="38318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Sometimes it is desirable to relax conditions 4 and 5 to allow lock conversion; that is, </a:t>
            </a:r>
            <a:r>
              <a:rPr lang="en-US" dirty="0" smtClean="0">
                <a:solidFill>
                  <a:srgbClr val="FF0000"/>
                </a:solidFill>
              </a:rPr>
              <a:t>a transaction that already holds a lock on item X is allowed under certain conditions to convert the lock from one locked state to another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t is possible for a transaction T to issue a </a:t>
            </a:r>
            <a:r>
              <a:rPr lang="en-US" dirty="0" err="1" smtClean="0"/>
              <a:t>read_lock</a:t>
            </a:r>
            <a:r>
              <a:rPr lang="en-US" dirty="0" smtClean="0"/>
              <a:t>(X) and then later on to </a:t>
            </a:r>
            <a:r>
              <a:rPr lang="en-US" dirty="0" smtClean="0">
                <a:solidFill>
                  <a:srgbClr val="FF0000"/>
                </a:solidFill>
              </a:rPr>
              <a:t>upgrade </a:t>
            </a:r>
            <a:r>
              <a:rPr lang="en-US" dirty="0" smtClean="0"/>
              <a:t>the lock by issuing a 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write_l</a:t>
            </a:r>
            <a:r>
              <a:rPr lang="en-US" dirty="0" smtClean="0"/>
              <a:t> </a:t>
            </a:r>
            <a:r>
              <a:rPr lang="en-US" dirty="0" err="1" smtClean="0"/>
              <a:t>ock</a:t>
            </a:r>
            <a:r>
              <a:rPr lang="en-US" dirty="0" smtClean="0"/>
              <a:t>(X) operation.  </a:t>
            </a:r>
            <a:r>
              <a:rPr lang="en-US" dirty="0" smtClean="0">
                <a:solidFill>
                  <a:srgbClr val="FF0000"/>
                </a:solidFill>
              </a:rPr>
              <a:t>If T is the only transaction holding a read lock on X at the time it issues the </a:t>
            </a:r>
            <a:r>
              <a:rPr lang="en-US" dirty="0" err="1" smtClean="0">
                <a:solidFill>
                  <a:srgbClr val="FF0000"/>
                </a:solidFill>
              </a:rPr>
              <a:t>write_lock</a:t>
            </a:r>
            <a:r>
              <a:rPr lang="en-US" dirty="0" smtClean="0">
                <a:solidFill>
                  <a:srgbClr val="FF0000"/>
                </a:solidFill>
              </a:rPr>
              <a:t>(X) operation, the lock can be upgraded otherwise, the transaction must wait.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is also possible for a transaction T to issue a </a:t>
            </a:r>
            <a:r>
              <a:rPr lang="en-US" dirty="0" err="1" smtClean="0"/>
              <a:t>wri</a:t>
            </a:r>
            <a:r>
              <a:rPr lang="en-US" dirty="0" smtClean="0"/>
              <a:t> </a:t>
            </a:r>
            <a:r>
              <a:rPr lang="en-US" dirty="0" err="1" smtClean="0"/>
              <a:t>te_l</a:t>
            </a:r>
            <a:r>
              <a:rPr lang="en-US" dirty="0" smtClean="0"/>
              <a:t> </a:t>
            </a:r>
            <a:r>
              <a:rPr lang="en-US" dirty="0" err="1" smtClean="0"/>
              <a:t>ock</a:t>
            </a:r>
            <a:r>
              <a:rPr lang="en-US" dirty="0" smtClean="0"/>
              <a:t>(X) and then </a:t>
            </a:r>
            <a:r>
              <a:rPr lang="en-US" dirty="0" smtClean="0">
                <a:solidFill>
                  <a:srgbClr val="FF0000"/>
                </a:solidFill>
              </a:rPr>
              <a:t>later on to downgrade the lock by issuing a </a:t>
            </a:r>
            <a:r>
              <a:rPr lang="en-US" dirty="0" err="1" smtClean="0">
                <a:solidFill>
                  <a:srgbClr val="FF0000"/>
                </a:solidFill>
              </a:rPr>
              <a:t>read_lock</a:t>
            </a:r>
            <a:r>
              <a:rPr lang="en-US" dirty="0" smtClean="0">
                <a:solidFill>
                  <a:srgbClr val="FF0000"/>
                </a:solidFill>
              </a:rPr>
              <a:t>(X) operation.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descriptions of the </a:t>
            </a:r>
            <a:r>
              <a:rPr lang="en-US" dirty="0" err="1" smtClean="0"/>
              <a:t>read_lock</a:t>
            </a:r>
            <a:r>
              <a:rPr lang="en-US" dirty="0" smtClean="0"/>
              <a:t>(X) and </a:t>
            </a:r>
            <a:r>
              <a:rPr lang="en-US" dirty="0" err="1" smtClean="0"/>
              <a:t>wri</a:t>
            </a:r>
            <a:r>
              <a:rPr lang="en-US" dirty="0" smtClean="0"/>
              <a:t> </a:t>
            </a:r>
            <a:r>
              <a:rPr lang="en-US" dirty="0" err="1" smtClean="0"/>
              <a:t>te_l</a:t>
            </a:r>
            <a:r>
              <a:rPr lang="en-US" dirty="0" smtClean="0"/>
              <a:t> </a:t>
            </a:r>
            <a:r>
              <a:rPr lang="en-US" dirty="0" err="1" smtClean="0"/>
              <a:t>ock</a:t>
            </a:r>
            <a:r>
              <a:rPr lang="en-US" dirty="0" smtClean="0"/>
              <a:t>(X) operations must be changed appropriately.</a:t>
            </a:r>
            <a:endParaRPr lang="en-US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6137" y="672009"/>
            <a:ext cx="11239500" cy="46487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Using binary locks or read/write locks in transactions, </a:t>
            </a:r>
            <a:r>
              <a:rPr lang="en-US" b="1" dirty="0" smtClean="0">
                <a:solidFill>
                  <a:srgbClr val="FF0000"/>
                </a:solidFill>
              </a:rPr>
              <a:t>does not guarantee </a:t>
            </a:r>
            <a:r>
              <a:rPr lang="en-US" b="1" dirty="0" err="1" smtClean="0">
                <a:solidFill>
                  <a:srgbClr val="FF0000"/>
                </a:solidFill>
              </a:rPr>
              <a:t>serializability</a:t>
            </a:r>
            <a:r>
              <a:rPr lang="en-US" b="1" dirty="0" smtClean="0">
                <a:solidFill>
                  <a:srgbClr val="FF0000"/>
                </a:solidFill>
              </a:rPr>
              <a:t> of schedules </a:t>
            </a:r>
            <a:r>
              <a:rPr lang="en-US" dirty="0" smtClean="0"/>
              <a:t>on its own.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27023" y="145852"/>
            <a:ext cx="233795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Problems of Locks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44" y="1581282"/>
            <a:ext cx="6286238" cy="52588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7450282" y="5362766"/>
            <a:ext cx="4488873" cy="1477328"/>
          </a:xfrm>
          <a:prstGeom prst="rect">
            <a:avLst/>
          </a:prstGeom>
        </p:spPr>
        <p:style>
          <a:lnRef idx="2">
            <a:schemeClr val="accent2"/>
          </a:lnRef>
          <a:fillRef idx="100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Transactions that do not obey two-phase locking. (a) Two transactions T1 and T2. (b) Results of possible serial schedules of T1 and T2. (c) A </a:t>
            </a:r>
            <a:r>
              <a:rPr lang="en-US" dirty="0" err="1" smtClean="0"/>
              <a:t>nonserializable</a:t>
            </a:r>
            <a:r>
              <a:rPr lang="en-US" dirty="0" smtClean="0"/>
              <a:t> schedule </a:t>
            </a:r>
            <a:r>
              <a:rPr lang="en-US" dirty="0"/>
              <a:t>S</a:t>
            </a:r>
            <a:r>
              <a:rPr lang="en-US" dirty="0" smtClean="0"/>
              <a:t> that uses locks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57655" y="1623249"/>
            <a:ext cx="438150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This is because in Figure a the items Yin T1and X in T 2 were unlocked too early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57655" y="2326493"/>
            <a:ext cx="438150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To guarantee </a:t>
            </a:r>
            <a:r>
              <a:rPr lang="en-US" dirty="0" err="1" smtClean="0"/>
              <a:t>serializability</a:t>
            </a:r>
            <a:r>
              <a:rPr lang="en-US" dirty="0" smtClean="0"/>
              <a:t>, we must properly position the locking and unlocking  operations in every transaction.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6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45" y="582681"/>
            <a:ext cx="8970040" cy="48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64" y="1528371"/>
            <a:ext cx="3050574" cy="3845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0264" y="276520"/>
            <a:ext cx="562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Irrecoverable Schedule </a:t>
            </a:r>
          </a:p>
          <a:p>
            <a:r>
              <a:rPr lang="en-US" u="sng" dirty="0" smtClean="0"/>
              <a:t>(Dirty read problem exists)</a:t>
            </a:r>
            <a:endParaRPr lang="en-US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245" y="1528371"/>
            <a:ext cx="3026589" cy="36838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7861" y="276520"/>
            <a:ext cx="36209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Deadlock exists</a:t>
            </a:r>
          </a:p>
          <a:p>
            <a:r>
              <a:rPr lang="en-US" dirty="0" smtClean="0"/>
              <a:t>Infinite waiting of T1 and T2 on locks</a:t>
            </a:r>
          </a:p>
          <a:p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541" y="2584844"/>
            <a:ext cx="3257014" cy="36838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0241" y="276520"/>
            <a:ext cx="4022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Starvation 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T2 locks in S mode.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T1 wants lock in X mode and waits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T3 locks in S mode(granted)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T2 unlocks and T3 uses but T1 waits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T4 locks in S mode(granted)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T3 unlocks but T1 waits as T4 locked it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 smtClean="0"/>
              <a:t>………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>
                <a:solidFill>
                  <a:srgbClr val="FF0000"/>
                </a:solidFill>
              </a:rPr>
              <a:t>T1 waits indefinitely(Starvation)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672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118" y="137452"/>
            <a:ext cx="45329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/>
              <a:t>4. Two-Phase locking (2PL)protocol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43246" y="674707"/>
            <a:ext cx="11525645" cy="30008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A transaction is said to follow the two-phase locking protocol if all locking operations (</a:t>
            </a:r>
            <a:r>
              <a:rPr lang="en-US" dirty="0" err="1" smtClean="0">
                <a:solidFill>
                  <a:srgbClr val="FF0000"/>
                </a:solidFill>
              </a:rPr>
              <a:t>read_lock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write_lock</a:t>
            </a:r>
            <a:r>
              <a:rPr lang="en-US" dirty="0" smtClean="0">
                <a:solidFill>
                  <a:srgbClr val="FF0000"/>
                </a:solidFill>
              </a:rPr>
              <a:t>) precede the first unlock operation in the transaction.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Such a transaction can be divided into </a:t>
            </a:r>
            <a:r>
              <a:rPr lang="en-US" dirty="0" smtClean="0">
                <a:solidFill>
                  <a:srgbClr val="FF0000"/>
                </a:solidFill>
              </a:rPr>
              <a:t>two phases</a:t>
            </a:r>
            <a:r>
              <a:rPr lang="en-US" dirty="0" smtClean="0"/>
              <a:t>: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u="sng" dirty="0" smtClean="0">
                <a:solidFill>
                  <a:srgbClr val="FF0000"/>
                </a:solidFill>
              </a:rPr>
              <a:t>An expanding or growing (first) phase</a:t>
            </a:r>
            <a:r>
              <a:rPr lang="en-US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New locks on items can be acquired but none can be released;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u="sng" dirty="0" smtClean="0">
                <a:solidFill>
                  <a:srgbClr val="FF0000"/>
                </a:solidFill>
              </a:rPr>
              <a:t>A shrinking (second) phase</a:t>
            </a:r>
            <a:r>
              <a:rPr lang="en-US" u="sng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locks can be released but no new locks can be acquired.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81" y="3751118"/>
            <a:ext cx="2951639" cy="298219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8693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120" y="3365364"/>
            <a:ext cx="7398271" cy="30019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956" y="676795"/>
            <a:ext cx="2755631" cy="21886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856" y="2865449"/>
            <a:ext cx="3212870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4345" y="286481"/>
            <a:ext cx="10595264" cy="424731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It can be proved that, if every transaction in a schedule follows the two-phase locking protocol, the schedule is guaranteed to be serializable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 smtClean="0"/>
              <a:t>Two-phase locking may </a:t>
            </a:r>
            <a:r>
              <a:rPr lang="en-US" u="sng" dirty="0" smtClean="0">
                <a:solidFill>
                  <a:srgbClr val="FF0000"/>
                </a:solidFill>
              </a:rPr>
              <a:t>reduce the amount of concurrency </a:t>
            </a:r>
            <a:r>
              <a:rPr lang="en-US" u="sng" dirty="0" smtClean="0"/>
              <a:t>that can occur in a schedule.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This is because a transaction T may not be able to release an item X after it has finished using it if T must lock an item Y later on. Or ,T must lock the additional item Y before it needs it so that it can release 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Hence, X must remain locked by T until all items that the transaction needs to read or write have been locked; only then can X be released by 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Meanwhile, another transaction seeking to access X may be forced to wait, even though T is done with X;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Conversely, if Y is locked earlier than it is needed, another transaction seeking to access Y is forced to wait even though T is not using Y yet.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666750"/>
            <a:ext cx="7200900" cy="529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95551" y="5962650"/>
            <a:ext cx="720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 smtClean="0">
                <a:solidFill>
                  <a:srgbClr val="FF0000"/>
                </a:solidFill>
              </a:rPr>
              <a:t>Lock point</a:t>
            </a:r>
            <a:r>
              <a:rPr lang="en-US" dirty="0" smtClean="0"/>
              <a:t>: A point where a transaction acquire last lock or where it first starts un 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458" t="5772"/>
          <a:stretch/>
        </p:blipFill>
        <p:spPr>
          <a:xfrm>
            <a:off x="1854852" y="2687202"/>
            <a:ext cx="7702975" cy="36679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8532" y="341991"/>
            <a:ext cx="10054937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rgbClr val="00B050"/>
                </a:solidFill>
              </a:rPr>
              <a:t>Dirty Read or temporary read problem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This problem occurs when one transaction updates a database item and then the transaction fails for some reason .The updated item is accessed by another transaction before it is changed back to its original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5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682" y="374073"/>
            <a:ext cx="7400925" cy="45910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614360" y="5193723"/>
            <a:ext cx="10680557" cy="13388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Although the two-phase locking protocol guarantees </a:t>
            </a:r>
            <a:r>
              <a:rPr lang="en-US" dirty="0" err="1" smtClean="0"/>
              <a:t>serializabiliry</a:t>
            </a:r>
            <a:r>
              <a:rPr lang="en-US" dirty="0" smtClean="0"/>
              <a:t> (that is, every schedule that is permitted is serializable), it does not permit all possible serializable schedules (that is, some serializable schedules will be prohibited by the protocol)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651" y="1551910"/>
            <a:ext cx="8918030" cy="29993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extBox 2"/>
          <p:cNvSpPr txBox="1"/>
          <p:nvPr/>
        </p:nvSpPr>
        <p:spPr>
          <a:xfrm>
            <a:off x="4759037" y="592282"/>
            <a:ext cx="191192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Drawbacks of 2PL</a:t>
            </a:r>
            <a:endParaRPr 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2937" y="1007921"/>
            <a:ext cx="389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Irrecoverable Schedule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" y="1377253"/>
            <a:ext cx="5685121" cy="32817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6700" y="1007921"/>
            <a:ext cx="347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Cascading Rollback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91" y="1377253"/>
            <a:ext cx="5634361" cy="31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41" y="483264"/>
            <a:ext cx="7901101" cy="597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7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68789" y="386834"/>
            <a:ext cx="585442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 smtClean="0"/>
              <a:t>Basic, Conservative, Strict, and Rigorous Two-Phase Locking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089563" y="1287426"/>
            <a:ext cx="601287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Basic 2PL </a:t>
            </a:r>
            <a:r>
              <a:rPr lang="en-US" dirty="0" smtClean="0"/>
              <a:t>The technique just described is known as </a:t>
            </a:r>
            <a:r>
              <a:rPr lang="en-US" dirty="0" smtClean="0">
                <a:solidFill>
                  <a:srgbClr val="FF0000"/>
                </a:solidFill>
              </a:rPr>
              <a:t>basic 2pL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5014" y="2188018"/>
            <a:ext cx="10241972" cy="34163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 smtClean="0">
                <a:solidFill>
                  <a:srgbClr val="FF0000"/>
                </a:solidFill>
              </a:rPr>
              <a:t>Conservative 2PL </a:t>
            </a:r>
            <a:r>
              <a:rPr lang="en-US" dirty="0" smtClean="0">
                <a:solidFill>
                  <a:schemeClr val="tx1"/>
                </a:solidFill>
              </a:rPr>
              <a:t>A</a:t>
            </a:r>
            <a:r>
              <a:rPr lang="en-US" dirty="0" smtClean="0"/>
              <a:t> transaction lock all the items it accesses before the transaction begins execution, by </a:t>
            </a:r>
            <a:r>
              <a:rPr lang="en-US" dirty="0" err="1" smtClean="0"/>
              <a:t>predeclaring</a:t>
            </a:r>
            <a:r>
              <a:rPr lang="en-US" dirty="0" smtClean="0"/>
              <a:t> its </a:t>
            </a:r>
            <a:r>
              <a:rPr lang="en-US" dirty="0" err="1" smtClean="0"/>
              <a:t>readset</a:t>
            </a:r>
            <a:r>
              <a:rPr lang="en-US" dirty="0" smtClean="0"/>
              <a:t> and write-set.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read-set </a:t>
            </a:r>
            <a:r>
              <a:rPr lang="en-US" dirty="0" smtClean="0"/>
              <a:t>of a transaction is the set of all items that the transaction reads.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write-set</a:t>
            </a:r>
            <a:r>
              <a:rPr lang="en-US" dirty="0" smtClean="0"/>
              <a:t> is the set of all items that it writes.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If any of the </a:t>
            </a:r>
            <a:r>
              <a:rPr lang="en-US" dirty="0" err="1" smtClean="0"/>
              <a:t>predeclared</a:t>
            </a:r>
            <a:r>
              <a:rPr lang="en-US" dirty="0" smtClean="0"/>
              <a:t> items needed </a:t>
            </a:r>
            <a:r>
              <a:rPr lang="en-US" dirty="0" smtClean="0">
                <a:solidFill>
                  <a:srgbClr val="FF0000"/>
                </a:solidFill>
              </a:rPr>
              <a:t>cannot be locked</a:t>
            </a:r>
            <a:r>
              <a:rPr lang="en-US" dirty="0" smtClean="0"/>
              <a:t>, the transaction does not lock any item; instead, it </a:t>
            </a:r>
            <a:r>
              <a:rPr lang="en-US" dirty="0" smtClean="0">
                <a:solidFill>
                  <a:srgbClr val="FF0000"/>
                </a:solidFill>
              </a:rPr>
              <a:t>waits until all the items are available</a:t>
            </a:r>
            <a:r>
              <a:rPr lang="en-US" dirty="0" smtClean="0"/>
              <a:t> for locking.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Conservative 2PL is a deadlock-free protocol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3955" y="1720840"/>
            <a:ext cx="10564091" cy="34163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rgbClr val="FF0000"/>
                </a:solidFill>
              </a:rPr>
              <a:t>Strict 2PL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guarantees </a:t>
            </a:r>
            <a:r>
              <a:rPr lang="en-US" b="1" dirty="0" smtClean="0">
                <a:solidFill>
                  <a:srgbClr val="FF0000"/>
                </a:solidFill>
              </a:rPr>
              <a:t>strict schedules </a:t>
            </a:r>
            <a:r>
              <a:rPr lang="en-US" b="1" dirty="0" smtClean="0">
                <a:solidFill>
                  <a:srgbClr val="0070C0"/>
                </a:solidFill>
              </a:rPr>
              <a:t>(</a:t>
            </a:r>
            <a:r>
              <a:rPr lang="en-US" u="sng" dirty="0" smtClean="0">
                <a:solidFill>
                  <a:srgbClr val="0070C0"/>
                </a:solidFill>
              </a:rPr>
              <a:t>in which transactions can neither read nor write an item X until the last transaction that wrote X has committed (or aborted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 transaction T </a:t>
            </a:r>
            <a:r>
              <a:rPr lang="en-US" dirty="0" smtClean="0">
                <a:solidFill>
                  <a:srgbClr val="FF0000"/>
                </a:solidFill>
              </a:rPr>
              <a:t>does not release any of its exclusive (write) locks until after it commits or aborts</a:t>
            </a:r>
            <a:r>
              <a:rPr lang="en-US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Hence, </a:t>
            </a:r>
            <a:r>
              <a:rPr lang="en-US" dirty="0" smtClean="0">
                <a:solidFill>
                  <a:srgbClr val="FF0000"/>
                </a:solidFill>
              </a:rPr>
              <a:t>no other transaction can read or write an item that is written by T unless T has committed</a:t>
            </a:r>
            <a:r>
              <a:rPr lang="en-US" dirty="0" smtClean="0"/>
              <a:t>, leading to a </a:t>
            </a:r>
            <a:r>
              <a:rPr lang="en-US" dirty="0" smtClean="0">
                <a:solidFill>
                  <a:srgbClr val="FF0000"/>
                </a:solidFill>
              </a:rPr>
              <a:t>strict schedule for recoverability</a:t>
            </a:r>
            <a:r>
              <a:rPr lang="en-US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Strict 2PL is </a:t>
            </a:r>
            <a:r>
              <a:rPr lang="en-US" dirty="0" smtClean="0">
                <a:solidFill>
                  <a:srgbClr val="FF0000"/>
                </a:solidFill>
              </a:rPr>
              <a:t>not deadlock-free</a:t>
            </a:r>
            <a:r>
              <a:rPr lang="en-US" dirty="0" smtClean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is produces strict, Recoverable, cascade less schedule</a:t>
            </a:r>
          </a:p>
        </p:txBody>
      </p:sp>
    </p:spTree>
    <p:extLst>
      <p:ext uri="{BB962C8B-B14F-4D97-AF65-F5344CB8AC3E}">
        <p14:creationId xmlns:p14="http://schemas.microsoft.com/office/powerpoint/2010/main" val="135785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20" y="147632"/>
            <a:ext cx="4258398" cy="6569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813" y="230992"/>
            <a:ext cx="3264988" cy="640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8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93" y="1706731"/>
            <a:ext cx="10687214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42984" y="636215"/>
            <a:ext cx="330603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smtClean="0"/>
              <a:t>Deadlock and Starvation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1032164" y="1343075"/>
            <a:ext cx="10719954" cy="17113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Deadlock occurs when </a:t>
            </a:r>
            <a:r>
              <a:rPr lang="en-US" dirty="0" smtClean="0">
                <a:solidFill>
                  <a:srgbClr val="FF0000"/>
                </a:solidFill>
              </a:rPr>
              <a:t>each transaction T in a set of two or more transactions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rgbClr val="FF0000"/>
                </a:solidFill>
              </a:rPr>
              <a:t>waiting for some item that is locked by some other transaction T'</a:t>
            </a:r>
            <a:r>
              <a:rPr lang="en-US" dirty="0" smtClean="0"/>
              <a:t> in the set.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Hence, each transaction in the set is on a waiting queue, waiting for one of the other transactions in the set to release the lock on an item.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1256" b="22353"/>
          <a:stretch/>
        </p:blipFill>
        <p:spPr>
          <a:xfrm>
            <a:off x="682185" y="3299636"/>
            <a:ext cx="4440534" cy="23461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2719" y="3891424"/>
            <a:ext cx="6096000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 I' is on the waiting queue for X, which is locked by T2" while T2' is on the waiting queue for Y, which is locked by TI '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Meanwhile, neither T 1' nor T2' nor any other transaction can access items X and 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92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60779" y="293316"/>
            <a:ext cx="4096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u="sng" dirty="0" smtClean="0">
                <a:solidFill>
                  <a:srgbClr val="00B050"/>
                </a:solidFill>
              </a:rPr>
              <a:t>Deadlock Prevention Protocols</a:t>
            </a:r>
            <a:endParaRPr lang="en-US" sz="2400" b="1" u="sng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6691" y="1026329"/>
            <a:ext cx="10460182" cy="21698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rgbClr val="00B050"/>
                </a:solidFill>
              </a:rPr>
              <a:t>Protocol-1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One deadlock prevention protocol, which is used in </a:t>
            </a:r>
            <a:r>
              <a:rPr lang="en-US" dirty="0" smtClean="0">
                <a:solidFill>
                  <a:srgbClr val="00B050"/>
                </a:solidFill>
              </a:rPr>
              <a:t>conservative two-phase locking</a:t>
            </a:r>
            <a:r>
              <a:rPr lang="en-US" dirty="0" smtClean="0"/>
              <a:t>, requires that every transaction </a:t>
            </a:r>
            <a:r>
              <a:rPr lang="en-US" dirty="0" smtClean="0">
                <a:solidFill>
                  <a:srgbClr val="FF0000"/>
                </a:solidFill>
              </a:rPr>
              <a:t>lock all the items it needs before it starts (which </a:t>
            </a:r>
            <a:r>
              <a:rPr lang="en-US" dirty="0" smtClean="0"/>
              <a:t>is generally not a practical assumption)-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If any of the items cannot be obtained, none of the items are locked. Rather, the transaction waits and then      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     tries again to lock all the items it needs.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86691" y="3467502"/>
            <a:ext cx="10460182" cy="21698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rgbClr val="00B050"/>
                </a:solidFill>
              </a:rPr>
              <a:t>Protocol-2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limits concurrency, involves ordering all the items in the database and making sure that a transaction that needs several items will lock them according to that order.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This requires that the programmer (or the system) be aware of the chosen order of the items, (not practical)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040" y="665733"/>
            <a:ext cx="7207921" cy="559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25" y="1518583"/>
            <a:ext cx="5520151" cy="32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1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2718" y="1305342"/>
            <a:ext cx="9566564" cy="42473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rgbClr val="00B050"/>
                </a:solidFill>
              </a:rPr>
              <a:t>Other protocols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Deals with : What to do with a transaction involved in a possible deadlock situation?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Should it be blocked and made to wait?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 or should it be aborted,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or should the transaction preempt and abort another transaction? 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These techniques use the concept </a:t>
            </a:r>
            <a:r>
              <a:rPr lang="en-US" dirty="0" smtClean="0">
                <a:solidFill>
                  <a:srgbClr val="FF0000"/>
                </a:solidFill>
              </a:rPr>
              <a:t>of transaction timestamp TS(T),</a:t>
            </a:r>
            <a:r>
              <a:rPr lang="en-US" dirty="0" smtClean="0"/>
              <a:t>a unique identifier assigned to each transaction when it starts.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if transaction T1 starts before transaction T2, then TS(T1) &lt; TS(T2).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older transaction has the smaller timestamp value.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36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8873" y="646746"/>
            <a:ext cx="10761518" cy="34163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Suppose that transaction T1  tries to lock an item X but is not able to because X is locked by some other transaction T2 with a conflicting lock.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 smtClean="0">
                <a:solidFill>
                  <a:srgbClr val="FF0000"/>
                </a:solidFill>
              </a:rPr>
              <a:t>Wait-die: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If  TS(T1) &lt; TS (T2 ) , then (T1 older than T2 )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 	T1 is allowed to wait;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else (T1 younger than T2)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	abort T1 (T1 dies) and restart it later with the same timestamp.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End</a:t>
            </a:r>
          </a:p>
        </p:txBody>
      </p:sp>
      <p:sp>
        <p:nvSpPr>
          <p:cNvPr id="3" name="Rectangle 2"/>
          <p:cNvSpPr/>
          <p:nvPr/>
        </p:nvSpPr>
        <p:spPr>
          <a:xfrm>
            <a:off x="678872" y="4519136"/>
            <a:ext cx="10886209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In wait-die, an older transaction is allowed to wait on a younger transaction, whereas a younger transaction requesting an item held by an older transaction is aborted and restarted.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3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7218" y="920672"/>
            <a:ext cx="6096000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b="1" u="sng" dirty="0">
                <a:solidFill>
                  <a:srgbClr val="FF0000"/>
                </a:solidFill>
              </a:rPr>
              <a:t>Wound-wait: 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If TS(T1) &lt; TS(T2 ) , then (T1older than T2 ) 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	abort T2 (T1 wounds T2 ) and restart it later with the same timestamp; 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else (T1 younger than T2) 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	T1 is allowed to wait.</a:t>
            </a:r>
          </a:p>
          <a:p>
            <a:pPr lvl="0">
              <a:lnSpc>
                <a:spcPct val="150000"/>
              </a:lnSpc>
            </a:pPr>
            <a:r>
              <a:rPr lang="en-US" dirty="0">
                <a:solidFill>
                  <a:prstClr val="black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1385454" y="4016955"/>
            <a:ext cx="1052252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The wound-wait approach does the opposite: A younger transaction is allowed to wait on an older one, whereas an older transaction requesting an item held by a younger transaction preempts the younger transaction by aborting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20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6237" y="806026"/>
            <a:ext cx="9649690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Both schemes end up aborting the younger of the two transactions that may be involved in a deadlock.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It can be shown that these two techniques are deadlock-free, since in wait-die, transactions only wait on younger transactions so no cycle is created.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Similarly, in wound-wait, transactions only wait on older transactions so no cycle is created.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However, both techniques may cause some transactions to be aborted and restarted needlessly, even though those transactions may never actually cause deadlock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832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0045" y="75383"/>
            <a:ext cx="1068878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rgbClr val="00B050"/>
                </a:solidFill>
              </a:rPr>
              <a:t>The Incorrect Summary Problem.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one transaction is calculating an aggregate summary function on a number of records while other transactions are updating some of these records, the aggregate function may calculate some values before they are updated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and others after they are updated.(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smtClean="0">
                <a:solidFill>
                  <a:srgbClr val="FF0000"/>
                </a:solidFill>
              </a:rPr>
              <a:t>Seeing different </a:t>
            </a:r>
            <a:r>
              <a:rPr lang="en-US" dirty="0" err="1" smtClean="0">
                <a:solidFill>
                  <a:srgbClr val="FF0000"/>
                </a:solidFill>
              </a:rPr>
              <a:t>remaing</a:t>
            </a:r>
            <a:r>
              <a:rPr lang="en-US" dirty="0" smtClean="0">
                <a:solidFill>
                  <a:srgbClr val="FF0000"/>
                </a:solidFill>
              </a:rPr>
              <a:t> available seats in train reservation by different users)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063"/>
          <a:stretch/>
        </p:blipFill>
        <p:spPr>
          <a:xfrm>
            <a:off x="242439" y="2245208"/>
            <a:ext cx="5877806" cy="4291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36" y="2245208"/>
            <a:ext cx="5874344" cy="38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7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1" y="1367818"/>
            <a:ext cx="5675868" cy="41639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579" y="1367818"/>
            <a:ext cx="5096698" cy="37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3507"/>
          <a:stretch/>
        </p:blipFill>
        <p:spPr>
          <a:xfrm>
            <a:off x="1123490" y="2198131"/>
            <a:ext cx="9945021" cy="3631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4710546" y="316467"/>
            <a:ext cx="277090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00B050"/>
                </a:solidFill>
              </a:rPr>
              <a:t>The lost update problem. </a:t>
            </a:r>
            <a:endParaRPr lang="en-US" b="1" u="sng" dirty="0">
              <a:solidFill>
                <a:srgbClr val="00B05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3677" y="887967"/>
            <a:ext cx="10844646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The Lost Update Problem. This problem occurs when two transactions that access the same database items have their operations interleaved in a way that makes the value of some database items incorrect.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2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8" y="1616390"/>
            <a:ext cx="5624953" cy="351446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254" y="1616390"/>
            <a:ext cx="6035651" cy="3531178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955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85" y="3165631"/>
            <a:ext cx="6180031" cy="31036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9881" y="342900"/>
            <a:ext cx="11312237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u="sng" dirty="0" smtClean="0">
                <a:solidFill>
                  <a:srgbClr val="00B050"/>
                </a:solidFill>
              </a:rPr>
              <a:t>Unrepeatable read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A transaction T reads an item twice and the item is changed by another transaction T' between the two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reads. Hence, T receives different values for its two reads of the same item.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This may occur, for example, if during an airline reservation transaction, a customer is inquiring about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seat availability on several flights. When the customer decides on a particular flight, the transaction then reads the number of seats on that flight a second time before completing the reservation.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2489</Words>
  <Application>Microsoft Office PowerPoint</Application>
  <PresentationFormat>Widescreen</PresentationFormat>
  <Paragraphs>172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bukun</dc:creator>
  <cp:lastModifiedBy>bukun</cp:lastModifiedBy>
  <cp:revision>76</cp:revision>
  <dcterms:created xsi:type="dcterms:W3CDTF">2021-07-28T04:42:22Z</dcterms:created>
  <dcterms:modified xsi:type="dcterms:W3CDTF">2021-07-28T15:51:42Z</dcterms:modified>
</cp:coreProperties>
</file>